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sldIdLst>
    <p:sldId id="256" r:id="rId2"/>
    <p:sldId id="322" r:id="rId3"/>
    <p:sldId id="368" r:id="rId4"/>
    <p:sldId id="342" r:id="rId5"/>
    <p:sldId id="369" r:id="rId6"/>
    <p:sldId id="344" r:id="rId7"/>
    <p:sldId id="348" r:id="rId8"/>
    <p:sldId id="350" r:id="rId9"/>
    <p:sldId id="351" r:id="rId10"/>
    <p:sldId id="352" r:id="rId11"/>
    <p:sldId id="353" r:id="rId12"/>
    <p:sldId id="354" r:id="rId13"/>
    <p:sldId id="355" r:id="rId14"/>
    <p:sldId id="356" r:id="rId15"/>
    <p:sldId id="357" r:id="rId16"/>
    <p:sldId id="358" r:id="rId17"/>
    <p:sldId id="359" r:id="rId18"/>
    <p:sldId id="360" r:id="rId19"/>
    <p:sldId id="361" r:id="rId20"/>
    <p:sldId id="362" r:id="rId21"/>
    <p:sldId id="363" r:id="rId22"/>
    <p:sldId id="364" r:id="rId23"/>
    <p:sldId id="365" r:id="rId24"/>
    <p:sldId id="366" r:id="rId25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folHlink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folHlink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folHlink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folHlink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folHlink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folHlink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folHlink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folHlink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folHlink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466" y="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1464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effectLst/>
                <a:latin typeface="Times New Roman" pitchFamily="18" charset="-52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1203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effectLst/>
                <a:latin typeface="Times New Roman" pitchFamily="18" charset="-52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6628" name="Rectangle 1028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 smtClean="0"/>
              <a:t>Щелчок правит образец текста</a:t>
            </a:r>
          </a:p>
          <a:p>
            <a:pPr lvl="1"/>
            <a:r>
              <a:rPr lang="ru-RU" altLang="ru-RU" noProof="0" smtClean="0"/>
              <a:t>Второй уровень</a:t>
            </a:r>
          </a:p>
          <a:p>
            <a:pPr lvl="2"/>
            <a:r>
              <a:rPr lang="ru-RU" altLang="ru-RU" noProof="0" smtClean="0"/>
              <a:t>Третий уровень</a:t>
            </a:r>
          </a:p>
          <a:p>
            <a:pPr lvl="3"/>
            <a:r>
              <a:rPr lang="ru-RU" altLang="ru-RU" noProof="0" smtClean="0"/>
              <a:t>Четвертый уровень</a:t>
            </a:r>
          </a:p>
          <a:p>
            <a:pPr lvl="4"/>
            <a:r>
              <a:rPr lang="ru-RU" altLang="ru-RU" noProof="0" smtClean="0"/>
              <a:t>Пятый уровень</a:t>
            </a:r>
          </a:p>
        </p:txBody>
      </p:sp>
      <p:sp>
        <p:nvSpPr>
          <p:cNvPr id="51206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effectLst/>
                <a:latin typeface="Times New Roman" pitchFamily="18" charset="-52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1207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effectLst/>
                <a:latin typeface="Times New Roman" pitchFamily="18" charset="-52"/>
              </a:defRPr>
            </a:lvl1pPr>
          </a:lstStyle>
          <a:p>
            <a:pPr>
              <a:defRPr/>
            </a:pPr>
            <a:fld id="{AF960484-5695-4F7D-8EF4-05D6A3CAC87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52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52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52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52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5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37CC30B-2204-47CA-B9EE-A58F7A863915}" type="slidenum">
              <a:rPr lang="ru-RU" altLang="ru-RU" smtClean="0">
                <a:latin typeface="Times New Roman" pitchFamily="18" charset="0"/>
              </a:rPr>
              <a:pPr/>
              <a:t>1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276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277307C-E2DD-4627-9A0B-76AE175D8376}" type="slidenum">
              <a:rPr lang="ru-RU" altLang="ru-RU" smtClean="0">
                <a:latin typeface="Times New Roman" pitchFamily="18" charset="0"/>
              </a:rPr>
              <a:pPr/>
              <a:t>11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368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77F121E-CD67-49E4-AE17-A6FECA6190A1}" type="slidenum">
              <a:rPr lang="ru-RU" altLang="ru-RU" smtClean="0">
                <a:latin typeface="Times New Roman" pitchFamily="18" charset="0"/>
              </a:rPr>
              <a:pPr/>
              <a:t>12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378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07C104D-C3AB-4E28-935F-CA712DA8C192}" type="slidenum">
              <a:rPr lang="ru-RU" altLang="ru-RU" smtClean="0">
                <a:latin typeface="Times New Roman" pitchFamily="18" charset="0"/>
              </a:rPr>
              <a:pPr/>
              <a:t>13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389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B78147A-EC38-4478-BFBD-1CCA925415A3}" type="slidenum">
              <a:rPr lang="ru-RU" altLang="ru-RU" smtClean="0">
                <a:latin typeface="Times New Roman" pitchFamily="18" charset="0"/>
              </a:rPr>
              <a:pPr/>
              <a:t>14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7F53AC5-E918-474E-AE04-268647E66383}" type="slidenum">
              <a:rPr lang="ru-RU" altLang="ru-RU" smtClean="0">
                <a:latin typeface="Times New Roman" pitchFamily="18" charset="0"/>
              </a:rPr>
              <a:pPr/>
              <a:t>15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409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560B246-A2DF-4D8B-B0CF-C28BE8068AE1}" type="slidenum">
              <a:rPr lang="ru-RU" altLang="ru-RU" smtClean="0">
                <a:latin typeface="Times New Roman" pitchFamily="18" charset="0"/>
              </a:rPr>
              <a:pPr/>
              <a:t>16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96BEBEB-B79F-4176-84F3-E56FD536D60A}" type="slidenum">
              <a:rPr lang="ru-RU" altLang="ru-RU" smtClean="0">
                <a:latin typeface="Times New Roman" pitchFamily="18" charset="0"/>
              </a:rPr>
              <a:pPr/>
              <a:t>17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8C140D4-2231-438C-A3C8-A53308BD61AF}" type="slidenum">
              <a:rPr lang="ru-RU" altLang="ru-RU" smtClean="0">
                <a:latin typeface="Times New Roman" pitchFamily="18" charset="0"/>
              </a:rPr>
              <a:pPr/>
              <a:t>18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D12CE7A-259C-428F-BF39-2EFA45D81122}" type="slidenum">
              <a:rPr lang="ru-RU" altLang="ru-RU" smtClean="0">
                <a:latin typeface="Times New Roman" pitchFamily="18" charset="0"/>
              </a:rPr>
              <a:pPr/>
              <a:t>19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B72C142-AE89-4C68-A06C-09E210E6427F}" type="slidenum">
              <a:rPr lang="ru-RU" altLang="ru-RU" smtClean="0">
                <a:latin typeface="Times New Roman" pitchFamily="18" charset="0"/>
              </a:rPr>
              <a:pPr/>
              <a:t>20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BDA66E-2182-4B94-B685-DC225BA4C8BB}" type="slidenum">
              <a:rPr lang="ru-RU" altLang="ru-RU" smtClean="0">
                <a:latin typeface="Times New Roman" pitchFamily="18" charset="0"/>
              </a:rPr>
              <a:pPr/>
              <a:t>2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286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F204E5A-D2C9-4DD1-840F-C20F1ACB13D5}" type="slidenum">
              <a:rPr lang="ru-RU" altLang="ru-RU" smtClean="0">
                <a:latin typeface="Times New Roman" pitchFamily="18" charset="0"/>
              </a:rPr>
              <a:pPr/>
              <a:t>21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F8A94C4-5DF2-4CB9-8F41-FC472E0A2EC1}" type="slidenum">
              <a:rPr lang="ru-RU" altLang="ru-RU" smtClean="0">
                <a:latin typeface="Times New Roman" pitchFamily="18" charset="0"/>
              </a:rPr>
              <a:pPr/>
              <a:t>22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985C901-3750-41FA-A1C7-B8CF59600541}" type="slidenum">
              <a:rPr lang="ru-RU" altLang="ru-RU" smtClean="0">
                <a:latin typeface="Times New Roman" pitchFamily="18" charset="0"/>
              </a:rPr>
              <a:pPr/>
              <a:t>23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6337AFB-ACE2-4B95-ACED-7E173BA29456}" type="slidenum">
              <a:rPr lang="ru-RU" altLang="ru-RU" smtClean="0">
                <a:latin typeface="Times New Roman" pitchFamily="18" charset="0"/>
              </a:rPr>
              <a:pPr/>
              <a:t>24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EFFFC1C-E811-4FF3-AD60-170DADC6EDD7}" type="slidenum">
              <a:rPr lang="ru-RU" altLang="ru-RU" smtClean="0">
                <a:latin typeface="Times New Roman" pitchFamily="18" charset="0"/>
              </a:rPr>
              <a:pPr/>
              <a:t>3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C499375-7FC8-4CC8-BB8D-87A64FBB3FBF}" type="slidenum">
              <a:rPr lang="ru-RU" altLang="ru-RU" smtClean="0">
                <a:latin typeface="Times New Roman" pitchFamily="18" charset="0"/>
              </a:rPr>
              <a:pPr/>
              <a:t>4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307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D9052F6-0BDE-4D6A-8C62-97515C2DC1DD}" type="slidenum">
              <a:rPr lang="ru-RU" altLang="ru-RU" smtClean="0">
                <a:latin typeface="Times New Roman" pitchFamily="18" charset="0"/>
              </a:rPr>
              <a:pPr/>
              <a:t>6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317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30A766-81B3-48AF-9904-DF0A744FB5B4}" type="slidenum">
              <a:rPr lang="ru-RU" altLang="ru-RU" smtClean="0">
                <a:latin typeface="Times New Roman" pitchFamily="18" charset="0"/>
              </a:rPr>
              <a:pPr/>
              <a:t>7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327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AD0437E-BDB4-4154-B979-A5716BF4C3B5}" type="slidenum">
              <a:rPr lang="ru-RU" altLang="ru-RU" smtClean="0">
                <a:latin typeface="Times New Roman" pitchFamily="18" charset="0"/>
              </a:rPr>
              <a:pPr/>
              <a:t>8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CED0B28-6125-4E1D-9080-6D474AFEB98D}" type="slidenum">
              <a:rPr lang="ru-RU" altLang="ru-RU" smtClean="0">
                <a:latin typeface="Times New Roman" pitchFamily="18" charset="0"/>
              </a:rPr>
              <a:pPr/>
              <a:t>9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48EB3F3-6748-421E-8C72-9D6FE991D34A}" type="slidenum">
              <a:rPr lang="ru-RU" altLang="ru-RU" smtClean="0">
                <a:latin typeface="Times New Roman" pitchFamily="18" charset="0"/>
              </a:rPr>
              <a:pPr/>
              <a:t>10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358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4C1DB-8480-4711-8DB5-E3CEF03C564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09E86-A004-4D81-8C9C-80F5F8548B5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750AD-576A-46EA-BE7E-803D0F60DCF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27AF0-2B37-423A-838D-9499A1BD655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арти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артинка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3843F-BA02-4B43-A0F4-EA36A8C66B2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D3F80-B0D7-4611-BFD0-3D289559AAB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66835-8E82-4D1E-B25E-AE28F65D9DF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3E705-AB2B-4647-ADEA-87918EA4919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3952B-5244-42EC-A4D2-3D3738B273C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B3B30-9CE7-465B-BEB8-1E881ADDCE7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75FCA-EDCE-4288-A2FE-8D834FE4D3D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2588D-45DE-447C-AD23-1C4A1FDB338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7D5DF-87AB-47FD-90C8-B73591B1FC6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Щелчок правит 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Щелчок правит 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effectLst/>
                <a:latin typeface="Times New Roman" pitchFamily="18" charset="-52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effectLst/>
                <a:latin typeface="Times New Roman" pitchFamily="18" charset="-52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effectLst/>
                <a:latin typeface="Times New Roman" pitchFamily="18" charset="-52"/>
              </a:defRPr>
            </a:lvl1pPr>
          </a:lstStyle>
          <a:p>
            <a:pPr>
              <a:defRPr/>
            </a:pPr>
            <a:fld id="{CC0A016F-BD27-4F88-B37D-D77C45AD48E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55875" y="5300663"/>
            <a:ext cx="6400800" cy="914400"/>
          </a:xfrm>
        </p:spPr>
        <p:txBody>
          <a:bodyPr/>
          <a:lstStyle/>
          <a:p>
            <a:r>
              <a:rPr lang="ru-RU" altLang="ru-RU" sz="1800" smtClean="0">
                <a:solidFill>
                  <a:schemeClr val="bg1"/>
                </a:solidFill>
              </a:rPr>
              <a:t>Подготовил:Джанбасаров А.И.</a:t>
            </a:r>
          </a:p>
          <a:p>
            <a:r>
              <a:rPr lang="ru-RU" altLang="ru-RU" sz="1800" smtClean="0">
                <a:solidFill>
                  <a:schemeClr val="bg1"/>
                </a:solidFill>
              </a:rPr>
              <a:t>Горяйнов А.С.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548680"/>
            <a:ext cx="8287072" cy="175432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/>
                <a:cs typeface="Arial"/>
              </a:rPr>
              <a:t>Профилактика туберкулеза</a:t>
            </a:r>
            <a:endParaRPr lang="ru-RU" sz="54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-5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altLang="ru-RU" b="1" i="1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Профилактика</a:t>
            </a:r>
            <a:r>
              <a:rPr lang="ru-RU" altLang="ru-RU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altLang="ru-RU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туберкулеза</a:t>
            </a:r>
            <a:endParaRPr lang="ru-RU" altLang="ru-RU" smtClean="0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343400"/>
          </a:xfrm>
        </p:spPr>
        <p:txBody>
          <a:bodyPr/>
          <a:lstStyle/>
          <a:p>
            <a:pPr>
              <a:defRPr/>
            </a:pPr>
            <a:r>
              <a:rPr lang="ru-RU" altLang="ru-RU" smtClean="0">
                <a:solidFill>
                  <a:schemeClr val="bg1"/>
                </a:solidFill>
              </a:rPr>
              <a:t>Санитарно-эпидемиологические правила</a:t>
            </a:r>
          </a:p>
          <a:p>
            <a:pPr algn="ctr">
              <a:defRPr/>
            </a:pPr>
            <a:r>
              <a:rPr lang="ru-RU" altLang="ru-RU" sz="4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СП 3.1.1295-03</a:t>
            </a:r>
            <a:endParaRPr lang="ru-RU" altLang="ru-RU" smtClean="0">
              <a:solidFill>
                <a:schemeClr val="bg1"/>
              </a:solidFill>
            </a:endParaRPr>
          </a:p>
          <a:p>
            <a:pPr>
              <a:defRPr/>
            </a:pPr>
            <a:endParaRPr lang="ru-RU" altLang="ru-RU" sz="2800" smtClean="0">
              <a:solidFill>
                <a:schemeClr val="bg1"/>
              </a:solidFill>
            </a:endParaRPr>
          </a:p>
          <a:p>
            <a:pPr>
              <a:defRPr/>
            </a:pPr>
            <a:r>
              <a:rPr lang="ru-RU" altLang="ru-RU" sz="2800" smtClean="0">
                <a:solidFill>
                  <a:schemeClr val="bg1"/>
                </a:solidFill>
              </a:rPr>
              <a:t>Постановление Главного государственного санитарного врача РФ от 22.04.03 г № 62</a:t>
            </a:r>
          </a:p>
          <a:p>
            <a:pPr>
              <a:defRPr/>
            </a:pPr>
            <a:endParaRPr lang="ru-RU" altLang="ru-RU" sz="2800" smtClean="0">
              <a:solidFill>
                <a:schemeClr val="bg1"/>
              </a:solidFill>
            </a:endParaRPr>
          </a:p>
          <a:p>
            <a:pPr>
              <a:defRPr/>
            </a:pPr>
            <a:r>
              <a:rPr lang="ru-RU" altLang="ru-RU" sz="2800" smtClean="0">
                <a:solidFill>
                  <a:schemeClr val="bg1"/>
                </a:solidFill>
              </a:rPr>
              <a:t>Зарегистрировано в Минюсте РФ 08.05.03 </a:t>
            </a:r>
          </a:p>
          <a:p>
            <a:pPr>
              <a:buFontTx/>
              <a:buNone/>
              <a:defRPr/>
            </a:pPr>
            <a:r>
              <a:rPr lang="ru-RU" altLang="ru-RU" sz="2800" smtClean="0">
                <a:solidFill>
                  <a:schemeClr val="bg1"/>
                </a:solidFill>
              </a:rPr>
              <a:t>    № 4523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ru-RU" altLang="ru-RU" sz="66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СП 3.1.1295-03</a:t>
            </a:r>
            <a:endParaRPr lang="ru-RU" altLang="ru-RU" sz="6600" b="1" smtClean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590800"/>
            <a:ext cx="7239000" cy="2286000"/>
          </a:xfrm>
        </p:spPr>
        <p:txBody>
          <a:bodyPr/>
          <a:lstStyle/>
          <a:p>
            <a:pPr>
              <a:defRPr/>
            </a:pPr>
            <a:r>
              <a:rPr lang="ru-RU" altLang="ru-RU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XIII.</a:t>
            </a:r>
            <a:r>
              <a:rPr lang="ru-RU" altLang="ru-RU" sz="3600" smtClean="0">
                <a:solidFill>
                  <a:schemeClr val="bg1"/>
                </a:solidFill>
              </a:rPr>
              <a:t> Гигиеническое воспитание и обучение населения мерам профилактики туберкулеза</a:t>
            </a:r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altLang="ru-RU" sz="66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СП 3.1.1295-03</a:t>
            </a:r>
            <a:endParaRPr lang="ru-RU" altLang="ru-RU" sz="6600" b="1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mtClean="0">
                <a:solidFill>
                  <a:schemeClr val="bg1"/>
                </a:solidFill>
              </a:rPr>
              <a:t>13.1. Гигиеническое воспитание и обучение населения осуществляют в процессе воспитания и обучения в дошкольных и других образовательных организациях, а также при про профессиональной гигиенической подготовке и аттестации должностных лиц и работников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altLang="ru-RU" sz="66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СП 3.1.1295-03</a:t>
            </a:r>
            <a:endParaRPr lang="ru-RU" altLang="ru-RU" sz="6600" b="1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mtClean="0">
                <a:solidFill>
                  <a:schemeClr val="bg1"/>
                </a:solidFill>
              </a:rPr>
              <a:t>13.2. Координацию и руководство гигиеническим воспитанием и обучением населения мерам личной и общественной профилактики туберкулеза осуществляют органы и учреждения государственной санитарно-эпидемиологической службы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altLang="ru-RU" sz="66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СП 3.1.1295-03</a:t>
            </a:r>
            <a:endParaRPr lang="ru-RU" altLang="ru-RU" sz="6600" b="1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514600"/>
            <a:ext cx="7772400" cy="3200400"/>
          </a:xfrm>
        </p:spPr>
        <p:txBody>
          <a:bodyPr/>
          <a:lstStyle/>
          <a:p>
            <a:r>
              <a:rPr lang="ru-RU" altLang="ru-RU" smtClean="0">
                <a:solidFill>
                  <a:schemeClr val="bg1"/>
                </a:solidFill>
              </a:rPr>
              <a:t>13.3. В целях гигиенического воспитания и обучения населения используют СМИ (местная печать, радио, телевидение и т.д.), а также сотрудничают с общественными и культурно-просветительными организациями</a:t>
            </a:r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620000" cy="1143000"/>
          </a:xfrm>
        </p:spPr>
        <p:txBody>
          <a:bodyPr/>
          <a:lstStyle/>
          <a:p>
            <a:r>
              <a:rPr lang="ru-RU" altLang="ru-RU" smtClean="0">
                <a:solidFill>
                  <a:schemeClr val="folHlink"/>
                </a:solidFill>
                <a:latin typeface="Times NR Cyr MT" pitchFamily="18" charset="0"/>
              </a:rPr>
              <a:t>В очаге</a:t>
            </a:r>
            <a:endParaRPr lang="ru-RU" altLang="ru-RU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524000"/>
            <a:ext cx="7620000" cy="4800600"/>
          </a:xfrm>
        </p:spPr>
        <p:txBody>
          <a:bodyPr/>
          <a:lstStyle/>
          <a:p>
            <a:r>
              <a:rPr lang="ru-RU" altLang="ru-RU" sz="2800" b="1" smtClean="0">
                <a:solidFill>
                  <a:schemeClr val="bg1"/>
                </a:solidFill>
              </a:rPr>
              <a:t>Детально оцениваются условия быта</a:t>
            </a:r>
          </a:p>
          <a:p>
            <a:r>
              <a:rPr lang="ru-RU" altLang="ru-RU" sz="2800" b="1" smtClean="0">
                <a:solidFill>
                  <a:schemeClr val="bg1"/>
                </a:solidFill>
              </a:rPr>
              <a:t>Уровень санитарно-гигиенических навыков членов семьи и контактных</a:t>
            </a:r>
          </a:p>
          <a:p>
            <a:r>
              <a:rPr lang="ru-RU" altLang="ru-RU" sz="2800" b="1" smtClean="0">
                <a:solidFill>
                  <a:schemeClr val="bg1"/>
                </a:solidFill>
              </a:rPr>
              <a:t>Проводится беседа</a:t>
            </a:r>
            <a:endParaRPr lang="ru-RU" altLang="ru-RU" b="1" smtClean="0">
              <a:solidFill>
                <a:schemeClr val="bg1"/>
              </a:solidFill>
            </a:endParaRPr>
          </a:p>
          <a:p>
            <a:pPr>
              <a:buFontTx/>
              <a:buNone/>
            </a:pPr>
            <a:r>
              <a:rPr lang="ru-RU" altLang="ru-RU" smtClean="0">
                <a:solidFill>
                  <a:schemeClr val="bg1"/>
                </a:solidFill>
              </a:rPr>
              <a:t>      </a:t>
            </a:r>
            <a:r>
              <a:rPr lang="ru-RU" altLang="ru-RU" i="1" smtClean="0">
                <a:solidFill>
                  <a:schemeClr val="bg1"/>
                </a:solidFill>
              </a:rPr>
              <a:t>о состоянии их здоровья, </a:t>
            </a:r>
          </a:p>
          <a:p>
            <a:pPr>
              <a:buFontTx/>
              <a:buNone/>
            </a:pPr>
            <a:r>
              <a:rPr lang="ru-RU" altLang="ru-RU" i="1" smtClean="0">
                <a:solidFill>
                  <a:schemeClr val="bg1"/>
                </a:solidFill>
              </a:rPr>
              <a:t>      о сроках и содержании обследования</a:t>
            </a:r>
          </a:p>
          <a:p>
            <a:pPr>
              <a:buFontTx/>
              <a:buNone/>
            </a:pPr>
            <a:r>
              <a:rPr lang="ru-RU" altLang="ru-RU" i="1" smtClean="0">
                <a:solidFill>
                  <a:schemeClr val="bg1"/>
                </a:solidFill>
              </a:rPr>
              <a:t>      о характере дальнейшего наблюдения</a:t>
            </a:r>
            <a:endParaRPr lang="ru-RU" altLang="ru-RU" smtClean="0">
              <a:solidFill>
                <a:schemeClr val="bg1"/>
              </a:solidFill>
            </a:endParaRPr>
          </a:p>
          <a:p>
            <a:r>
              <a:rPr lang="ru-RU" altLang="ru-RU" smtClean="0">
                <a:solidFill>
                  <a:schemeClr val="bg1"/>
                </a:solidFill>
              </a:rPr>
              <a:t> </a:t>
            </a:r>
            <a:r>
              <a:rPr lang="ru-RU" altLang="ru-RU" sz="2800" b="1" smtClean="0">
                <a:solidFill>
                  <a:schemeClr val="bg1"/>
                </a:solidFill>
              </a:rPr>
              <a:t>Обсуждается план оздоровительных мероприятий</a:t>
            </a:r>
            <a:endParaRPr lang="ru-RU" altLang="ru-RU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304800"/>
          </a:xfrm>
        </p:spPr>
        <p:txBody>
          <a:bodyPr/>
          <a:lstStyle/>
          <a:p>
            <a:endParaRPr lang="ru-RU" altLang="ru-RU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752600"/>
            <a:ext cx="7162800" cy="4114800"/>
          </a:xfrm>
        </p:spPr>
        <p:txBody>
          <a:bodyPr/>
          <a:lstStyle/>
          <a:p>
            <a:r>
              <a:rPr lang="ru-RU" altLang="ru-RU" smtClean="0">
                <a:solidFill>
                  <a:schemeClr val="folHlink"/>
                </a:solidFill>
              </a:rPr>
              <a:t>Хроническое течение инфекционного процесса при туберкулезе сопровождается непрерывным или перемежающимся выделением во внешнюю среду возбудителя, который обладает высокой устойчивостью во внешней среде.</a:t>
            </a:r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43000"/>
            <a:ext cx="7924800" cy="3733800"/>
          </a:xfrm>
        </p:spPr>
        <p:txBody>
          <a:bodyPr/>
          <a:lstStyle/>
          <a:p>
            <a:r>
              <a:rPr lang="ru-RU" altLang="ru-RU" sz="3600" b="1" smtClean="0">
                <a:latin typeface="Arial Narrow" pitchFamily="34" charset="0"/>
              </a:rPr>
              <a:t>Основным средством, </a:t>
            </a:r>
            <a:br>
              <a:rPr lang="ru-RU" altLang="ru-RU" sz="3600" b="1" smtClean="0">
                <a:latin typeface="Arial Narrow" pitchFamily="34" charset="0"/>
              </a:rPr>
            </a:br>
            <a:r>
              <a:rPr lang="ru-RU" altLang="ru-RU" sz="3600" b="1" smtClean="0">
                <a:latin typeface="Arial Narrow" pitchFamily="34" charset="0"/>
              </a:rPr>
              <a:t>направленным на разрыв  </a:t>
            </a:r>
            <a:br>
              <a:rPr lang="ru-RU" altLang="ru-RU" sz="3600" b="1" smtClean="0">
                <a:latin typeface="Arial Narrow" pitchFamily="34" charset="0"/>
              </a:rPr>
            </a:br>
            <a:r>
              <a:rPr lang="ru-RU" altLang="ru-RU" sz="3600" b="1" smtClean="0">
                <a:latin typeface="Arial Narrow" pitchFamily="34" charset="0"/>
              </a:rPr>
              <a:t>механизма передачи возбудителя, является дезинфекция</a:t>
            </a:r>
            <a:endParaRPr lang="ru-RU" altLang="ru-RU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 flipV="1">
            <a:off x="685800" y="6096000"/>
            <a:ext cx="7772400" cy="76200"/>
          </a:xfrm>
        </p:spPr>
        <p:txBody>
          <a:bodyPr/>
          <a:lstStyle/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endParaRPr lang="ru-RU" altLang="ru-RU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524000"/>
            <a:ext cx="6477000" cy="3429000"/>
          </a:xfrm>
        </p:spPr>
        <p:txBody>
          <a:bodyPr/>
          <a:lstStyle/>
          <a:p>
            <a:r>
              <a:rPr lang="ru-RU" altLang="ru-RU" sz="3600" b="1" i="1" smtClean="0">
                <a:solidFill>
                  <a:schemeClr val="bg1"/>
                </a:solidFill>
              </a:rPr>
              <a:t>Дезсредства</a:t>
            </a:r>
            <a:r>
              <a:rPr lang="ru-RU" altLang="ru-RU" b="1" smtClean="0">
                <a:solidFill>
                  <a:schemeClr val="bg1"/>
                </a:solidFill>
              </a:rPr>
              <a:t> </a:t>
            </a:r>
            <a:r>
              <a:rPr lang="ru-RU" altLang="ru-RU" smtClean="0">
                <a:solidFill>
                  <a:schemeClr val="bg1"/>
                </a:solidFill>
              </a:rPr>
              <a:t>для проведения текущей дезинфекции в очаге и </a:t>
            </a:r>
            <a:r>
              <a:rPr lang="ru-RU" altLang="ru-RU" sz="3600" b="1" i="1" smtClean="0">
                <a:solidFill>
                  <a:schemeClr val="bg1"/>
                </a:solidFill>
              </a:rPr>
              <a:t>плевательницы для сбора мокроты</a:t>
            </a:r>
            <a:r>
              <a:rPr lang="ru-RU" altLang="ru-RU" smtClean="0">
                <a:solidFill>
                  <a:schemeClr val="bg1"/>
                </a:solidFill>
              </a:rPr>
              <a:t> больной или лица, с ним проживающие, получают в диспансере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ru-RU" altLang="ru-RU" sz="3600" b="1" smtClean="0">
                <a:latin typeface="Courier" pitchFamily="49" charset="-52"/>
              </a:rPr>
              <a:t>Больной и лица, с ним проживающие должны знать</a:t>
            </a:r>
            <a:endParaRPr lang="ru-RU" altLang="ru-RU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620000" cy="4953000"/>
          </a:xfrm>
        </p:spPr>
        <p:txBody>
          <a:bodyPr/>
          <a:lstStyle/>
          <a:p>
            <a:r>
              <a:rPr lang="ru-RU" altLang="ru-RU" smtClean="0">
                <a:solidFill>
                  <a:schemeClr val="bg1"/>
                </a:solidFill>
              </a:rPr>
              <a:t>Характер и особенности заболевания, возможности его распространения</a:t>
            </a:r>
          </a:p>
          <a:p>
            <a:r>
              <a:rPr lang="ru-RU" altLang="ru-RU" smtClean="0">
                <a:solidFill>
                  <a:schemeClr val="bg1"/>
                </a:solidFill>
              </a:rPr>
              <a:t>Степень риска для окружающих</a:t>
            </a:r>
          </a:p>
          <a:p>
            <a:r>
              <a:rPr lang="ru-RU" altLang="ru-RU" smtClean="0">
                <a:solidFill>
                  <a:schemeClr val="bg1"/>
                </a:solidFill>
              </a:rPr>
              <a:t>Характер и длительность лечения больного</a:t>
            </a:r>
          </a:p>
          <a:p>
            <a:r>
              <a:rPr lang="ru-RU" altLang="ru-RU" smtClean="0">
                <a:solidFill>
                  <a:schemeClr val="bg1"/>
                </a:solidFill>
              </a:rPr>
              <a:t>Сроки, место и возможности его изоляции</a:t>
            </a:r>
          </a:p>
          <a:p>
            <a:r>
              <a:rPr lang="ru-RU" altLang="ru-RU" smtClean="0">
                <a:solidFill>
                  <a:schemeClr val="bg1"/>
                </a:solidFill>
              </a:rPr>
              <a:t>Сроки проведения заключительной дезинфекции</a:t>
            </a:r>
          </a:p>
          <a:p>
            <a:endParaRPr lang="ru-RU" altLang="ru-RU" smtClean="0"/>
          </a:p>
          <a:p>
            <a:endParaRPr lang="ru-RU" altLang="ru-RU" smtClean="0"/>
          </a:p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ru-RU" altLang="ru-RU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Туберкулез так же стар, как и человек</a:t>
            </a:r>
            <a:endParaRPr lang="ru-RU" altLang="ru-RU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5029200"/>
          </a:xfrm>
        </p:spPr>
        <p:txBody>
          <a:bodyPr/>
          <a:lstStyle/>
          <a:p>
            <a:r>
              <a:rPr lang="ru-RU" altLang="ru-RU" smtClean="0">
                <a:solidFill>
                  <a:schemeClr val="bg1"/>
                </a:solidFill>
              </a:rPr>
              <a:t>На Руси XIV–ХVIII в туберкулез   называли </a:t>
            </a:r>
            <a:r>
              <a:rPr lang="ru-RU" altLang="ru-RU" i="1" smtClean="0">
                <a:solidFill>
                  <a:schemeClr val="bg1"/>
                </a:solidFill>
              </a:rPr>
              <a:t>язвою неисцелимою, </a:t>
            </a:r>
          </a:p>
          <a:p>
            <a:pPr>
              <a:buFontTx/>
              <a:buNone/>
            </a:pPr>
            <a:r>
              <a:rPr lang="ru-RU" altLang="ru-RU" i="1" smtClean="0">
                <a:solidFill>
                  <a:schemeClr val="bg1"/>
                </a:solidFill>
              </a:rPr>
              <a:t>    злою сухоткой, вековой сухотицей, </a:t>
            </a:r>
          </a:p>
          <a:p>
            <a:pPr>
              <a:buFontTx/>
              <a:buNone/>
            </a:pPr>
            <a:r>
              <a:rPr lang="ru-RU" altLang="ru-RU" i="1" smtClean="0">
                <a:solidFill>
                  <a:schemeClr val="bg1"/>
                </a:solidFill>
              </a:rPr>
              <a:t>    скорбью чахоточной</a:t>
            </a:r>
            <a:endParaRPr lang="ru-RU" altLang="ru-RU" smtClean="0">
              <a:solidFill>
                <a:schemeClr val="bg1"/>
              </a:solidFill>
            </a:endParaRPr>
          </a:p>
          <a:p>
            <a:r>
              <a:rPr lang="ru-RU" altLang="ru-RU" smtClean="0">
                <a:solidFill>
                  <a:schemeClr val="bg1"/>
                </a:solidFill>
              </a:rPr>
              <a:t>В Др. Греции заболевание называли «</a:t>
            </a:r>
            <a:r>
              <a:rPr lang="ru-RU" altLang="ru-RU" i="1" smtClean="0">
                <a:solidFill>
                  <a:schemeClr val="bg1"/>
                </a:solidFill>
              </a:rPr>
              <a:t>Фтиза</a:t>
            </a:r>
            <a:r>
              <a:rPr lang="ru-RU" altLang="ru-RU" smtClean="0">
                <a:solidFill>
                  <a:schemeClr val="bg1"/>
                </a:solidFill>
              </a:rPr>
              <a:t>» - </a:t>
            </a:r>
            <a:r>
              <a:rPr lang="ru-RU" altLang="ru-RU" i="1" smtClean="0">
                <a:solidFill>
                  <a:schemeClr val="bg1"/>
                </a:solidFill>
              </a:rPr>
              <a:t>истощение</a:t>
            </a:r>
            <a:endParaRPr lang="ru-RU" altLang="ru-RU" smtClean="0">
              <a:solidFill>
                <a:schemeClr val="bg1"/>
              </a:solidFill>
            </a:endParaRPr>
          </a:p>
          <a:p>
            <a:r>
              <a:rPr lang="ru-RU" altLang="ru-RU" smtClean="0">
                <a:solidFill>
                  <a:schemeClr val="bg1"/>
                </a:solidFill>
              </a:rPr>
              <a:t>Термин </a:t>
            </a:r>
            <a:r>
              <a:rPr lang="ru-RU" altLang="ru-RU" i="1" smtClean="0">
                <a:solidFill>
                  <a:schemeClr val="bg1"/>
                </a:solidFill>
              </a:rPr>
              <a:t>«туберкулез»</a:t>
            </a:r>
            <a:r>
              <a:rPr lang="ru-RU" altLang="ru-RU" smtClean="0">
                <a:solidFill>
                  <a:schemeClr val="bg1"/>
                </a:solidFill>
              </a:rPr>
              <a:t> появился позже, когда был описан «</a:t>
            </a:r>
            <a:r>
              <a:rPr lang="en-US" altLang="ru-RU" smtClean="0">
                <a:solidFill>
                  <a:schemeClr val="bg1"/>
                </a:solidFill>
              </a:rPr>
              <a:t>tuberculum» - бугорок, элемент специфического воспаления</a:t>
            </a:r>
            <a:r>
              <a:rPr lang="en-US" altLang="ru-RU" smtClean="0"/>
              <a:t> </a:t>
            </a:r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ru-RU" altLang="ru-RU" sz="3600" b="1" smtClean="0">
                <a:latin typeface="Courier" pitchFamily="49" charset="-52"/>
              </a:rPr>
              <a:t>Больной и лица, с ним проживающие, должны знать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876800"/>
          </a:xfrm>
        </p:spPr>
        <p:txBody>
          <a:bodyPr/>
          <a:lstStyle/>
          <a:p>
            <a:r>
              <a:rPr lang="ru-RU" altLang="ru-RU" smtClean="0">
                <a:solidFill>
                  <a:schemeClr val="bg1"/>
                </a:solidFill>
              </a:rPr>
              <a:t>Меры текущей дезинфекции</a:t>
            </a:r>
          </a:p>
          <a:p>
            <a:r>
              <a:rPr lang="ru-RU" altLang="ru-RU" smtClean="0">
                <a:solidFill>
                  <a:schemeClr val="bg1"/>
                </a:solidFill>
              </a:rPr>
              <a:t>Сроки и процедура обследования контактных</a:t>
            </a:r>
          </a:p>
          <a:p>
            <a:r>
              <a:rPr lang="ru-RU" altLang="ru-RU" smtClean="0">
                <a:solidFill>
                  <a:schemeClr val="bg1"/>
                </a:solidFill>
              </a:rPr>
              <a:t>Профилактические мероприятия в группе контактных:</a:t>
            </a:r>
          </a:p>
          <a:p>
            <a:pPr>
              <a:buSzPct val="95000"/>
              <a:buFontTx/>
              <a:buNone/>
            </a:pPr>
            <a:r>
              <a:rPr lang="ru-RU" altLang="ru-RU" sz="2400" smtClean="0">
                <a:solidFill>
                  <a:schemeClr val="bg1"/>
                </a:solidFill>
              </a:rPr>
              <a:t>       </a:t>
            </a:r>
            <a:r>
              <a:rPr lang="ru-RU" altLang="ru-RU" sz="2400" b="1" i="1" smtClean="0">
                <a:solidFill>
                  <a:schemeClr val="bg1"/>
                </a:solidFill>
              </a:rPr>
              <a:t>ревакцинация БЦЖ</a:t>
            </a:r>
          </a:p>
          <a:p>
            <a:pPr>
              <a:buSzPct val="95000"/>
              <a:buFontTx/>
              <a:buNone/>
            </a:pPr>
            <a:r>
              <a:rPr lang="ru-RU" altLang="ru-RU" sz="2400" b="1" i="1" smtClean="0">
                <a:solidFill>
                  <a:schemeClr val="bg1"/>
                </a:solidFill>
              </a:rPr>
              <a:t>       превентивная терапия</a:t>
            </a:r>
          </a:p>
          <a:p>
            <a:pPr>
              <a:buSzPct val="95000"/>
              <a:buFontTx/>
              <a:buNone/>
            </a:pPr>
            <a:r>
              <a:rPr lang="ru-RU" altLang="ru-RU" sz="2400" b="1" i="1" smtClean="0">
                <a:solidFill>
                  <a:schemeClr val="bg1"/>
                </a:solidFill>
              </a:rPr>
              <a:t>       изоляция детей и подростков в санаторные или               оздоровительные учреждения</a:t>
            </a:r>
          </a:p>
          <a:p>
            <a:pPr>
              <a:buSzPct val="95000"/>
              <a:buFontTx/>
              <a:buNone/>
            </a:pPr>
            <a:r>
              <a:rPr lang="ru-RU" altLang="ru-RU" sz="2400" b="1" i="1" smtClean="0">
                <a:solidFill>
                  <a:schemeClr val="bg1"/>
                </a:solidFill>
              </a:rPr>
              <a:t>       улучшение жилищно - бытовых условий</a:t>
            </a:r>
            <a:endParaRPr lang="ru-RU" altLang="ru-RU" smtClean="0"/>
          </a:p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4724400"/>
          </a:xfrm>
        </p:spPr>
        <p:txBody>
          <a:bodyPr/>
          <a:lstStyle/>
          <a:p>
            <a:r>
              <a:rPr lang="ru-RU" altLang="ru-RU" sz="4000" b="1" i="1" smtClean="0">
                <a:solidFill>
                  <a:schemeClr val="accent1"/>
                </a:solidFill>
              </a:rPr>
              <a:t>Содержание обследования, бесед и рекомендаций должно обязательно отвечать требованиям медицинской этики</a:t>
            </a:r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smtClean="0">
                <a:latin typeface="Arial Black" pitchFamily="34" charset="0"/>
              </a:rPr>
              <a:t>Профилактические мероприятия в очаге</a:t>
            </a:r>
            <a:endParaRPr lang="ru-RU" altLang="ru-RU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r>
              <a:rPr lang="ru-RU" altLang="ru-RU" sz="2800" smtClean="0">
                <a:solidFill>
                  <a:schemeClr val="bg1"/>
                </a:solidFill>
              </a:rPr>
              <a:t>Необходимо ограничить число предметов повседневного пользования (убирают ковры, оставляют вещи, легко поддающиеся очистке и обеззараживанию</a:t>
            </a:r>
          </a:p>
          <a:p>
            <a:r>
              <a:rPr lang="ru-RU" altLang="ru-RU" sz="2800" smtClean="0">
                <a:solidFill>
                  <a:schemeClr val="bg1"/>
                </a:solidFill>
              </a:rPr>
              <a:t>Мягкую мебель закрывают чехлами</a:t>
            </a:r>
          </a:p>
          <a:p>
            <a:r>
              <a:rPr lang="ru-RU" altLang="ru-RU" sz="2800" smtClean="0">
                <a:solidFill>
                  <a:schemeClr val="bg1"/>
                </a:solidFill>
              </a:rPr>
              <a:t>Кровать больного устанавливают на расстоянии не менее 0,5 м от стены, не менее 1,5 м от кроватей членов семьи</a:t>
            </a:r>
            <a:endParaRPr lang="ru-RU" altLang="ru-RU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smtClean="0">
                <a:latin typeface="Arial Black" pitchFamily="34" charset="0"/>
              </a:rPr>
              <a:t>Профилактические мероприятия в очаге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86000"/>
            <a:ext cx="7162800" cy="3810000"/>
          </a:xfrm>
        </p:spPr>
        <p:txBody>
          <a:bodyPr/>
          <a:lstStyle/>
          <a:p>
            <a:r>
              <a:rPr lang="ru-RU" altLang="ru-RU" smtClean="0">
                <a:solidFill>
                  <a:schemeClr val="bg1"/>
                </a:solidFill>
              </a:rPr>
              <a:t>При уборке помещения и обеззараживании посуды и вещей родственники должны одевать специально выделенную одежду, косынку, перчатки</a:t>
            </a:r>
          </a:p>
          <a:p>
            <a:r>
              <a:rPr lang="ru-RU" altLang="ru-RU" smtClean="0">
                <a:solidFill>
                  <a:schemeClr val="bg1"/>
                </a:solidFill>
              </a:rPr>
              <a:t>При смене белья - надевать маску из 4-х слоев марли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ru-RU" altLang="ru-RU" b="1" smtClean="0">
                <a:latin typeface="Arial Black" pitchFamily="34" charset="0"/>
              </a:rPr>
              <a:t>Профилактические мероприятия в очаге</a:t>
            </a:r>
            <a:endParaRPr lang="ru-RU" altLang="ru-RU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7772400" cy="5181600"/>
          </a:xfrm>
        </p:spPr>
        <p:txBody>
          <a:bodyPr/>
          <a:lstStyle/>
          <a:p>
            <a:r>
              <a:rPr lang="ru-RU" altLang="ru-RU" sz="2800" i="1" smtClean="0">
                <a:solidFill>
                  <a:schemeClr val="bg1"/>
                </a:solidFill>
              </a:rPr>
              <a:t>Посуда больного сначала обеззараживается в дезрастворе, затем моется в проточной воде</a:t>
            </a:r>
          </a:p>
          <a:p>
            <a:pPr>
              <a:lnSpc>
                <a:spcPct val="50000"/>
              </a:lnSpc>
              <a:buFontTx/>
              <a:buNone/>
            </a:pPr>
            <a:endParaRPr lang="ru-RU" altLang="ru-RU" sz="2800" i="1" smtClean="0">
              <a:solidFill>
                <a:schemeClr val="bg1"/>
              </a:solidFill>
            </a:endParaRPr>
          </a:p>
          <a:p>
            <a:r>
              <a:rPr lang="ru-RU" altLang="ru-RU" sz="2800" i="1" smtClean="0">
                <a:solidFill>
                  <a:schemeClr val="bg1"/>
                </a:solidFill>
              </a:rPr>
              <a:t>Грязное белье больного, спецодежду хранят отдельно в закрытой таре и обеззараживают</a:t>
            </a:r>
          </a:p>
          <a:p>
            <a:pPr>
              <a:lnSpc>
                <a:spcPct val="50000"/>
              </a:lnSpc>
              <a:buFontTx/>
              <a:buNone/>
            </a:pPr>
            <a:endParaRPr lang="ru-RU" altLang="ru-RU" sz="2800" i="1" smtClean="0">
              <a:solidFill>
                <a:schemeClr val="bg1"/>
              </a:solidFill>
            </a:endParaRPr>
          </a:p>
          <a:p>
            <a:r>
              <a:rPr lang="ru-RU" altLang="ru-RU" sz="2800" i="1" smtClean="0">
                <a:solidFill>
                  <a:schemeClr val="bg1"/>
                </a:solidFill>
              </a:rPr>
              <a:t>Квартиру ежедневно убирают с дезсредствами при открытых дверях и окнах</a:t>
            </a:r>
          </a:p>
          <a:p>
            <a:pPr>
              <a:lnSpc>
                <a:spcPct val="50000"/>
              </a:lnSpc>
              <a:buFontTx/>
              <a:buNone/>
            </a:pPr>
            <a:endParaRPr lang="ru-RU" altLang="ru-RU" sz="2800" i="1" smtClean="0">
              <a:solidFill>
                <a:schemeClr val="bg1"/>
              </a:solidFill>
            </a:endParaRPr>
          </a:p>
          <a:p>
            <a:r>
              <a:rPr lang="ru-RU" altLang="ru-RU" sz="2800" i="1" smtClean="0">
                <a:solidFill>
                  <a:schemeClr val="bg1"/>
                </a:solidFill>
              </a:rPr>
              <a:t>Предметы ухода за больным и уборочный инвентарь обеззараживают после каждого использования</a:t>
            </a:r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>
              <a:defRPr/>
            </a:pPr>
            <a:r>
              <a:rPr lang="ru-RU" altLang="ru-RU" sz="360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Стоимость случая выявленного туберкулеза</a:t>
            </a:r>
            <a:endParaRPr lang="ru-RU" altLang="ru-RU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ru-RU" altLang="ru-RU" smtClean="0">
                <a:solidFill>
                  <a:schemeClr val="folHlink"/>
                </a:solidFill>
              </a:rPr>
              <a:t>Своевременное выявление - 12000 руб (</a:t>
            </a:r>
            <a:r>
              <a:rPr lang="en-US" altLang="ru-RU" smtClean="0">
                <a:solidFill>
                  <a:schemeClr val="folHlink"/>
                </a:solidFill>
              </a:rPr>
              <a:t>$400) - л</a:t>
            </a:r>
            <a:r>
              <a:rPr lang="ru-RU" altLang="ru-RU" smtClean="0">
                <a:solidFill>
                  <a:schemeClr val="folHlink"/>
                </a:solidFill>
              </a:rPr>
              <a:t>ечение одного больного</a:t>
            </a:r>
          </a:p>
          <a:p>
            <a:r>
              <a:rPr lang="ru-RU" altLang="ru-RU" smtClean="0">
                <a:solidFill>
                  <a:schemeClr val="folHlink"/>
                </a:solidFill>
              </a:rPr>
              <a:t>Несвоевременное выявление - 250000 руб (</a:t>
            </a:r>
            <a:r>
              <a:rPr lang="en-US" altLang="ru-RU" smtClean="0">
                <a:solidFill>
                  <a:schemeClr val="folHlink"/>
                </a:solidFill>
              </a:rPr>
              <a:t>$8300)</a:t>
            </a:r>
          </a:p>
          <a:p>
            <a:r>
              <a:rPr lang="ru-RU" altLang="ru-RU" smtClean="0">
                <a:solidFill>
                  <a:schemeClr val="folHlink"/>
                </a:solidFill>
              </a:rPr>
              <a:t>Запущенные формы - безвозвратные потери, инвалидность - 1 млн 200 тыс руб (</a:t>
            </a:r>
            <a:r>
              <a:rPr lang="en-US" altLang="ru-RU" smtClean="0">
                <a:solidFill>
                  <a:schemeClr val="folHlink"/>
                </a:solidFill>
              </a:rPr>
              <a:t>$40000)</a:t>
            </a:r>
            <a:r>
              <a:rPr lang="en-US" altLang="ru-RU" smtClean="0"/>
              <a:t> - </a:t>
            </a:r>
            <a:r>
              <a:rPr lang="ru-RU" altLang="ru-RU" sz="2400" i="1" smtClean="0">
                <a:solidFill>
                  <a:schemeClr val="bg1"/>
                </a:solidFill>
              </a:rPr>
              <a:t>казеозная пневмония - 50% смерть, 50% - инвалидность</a:t>
            </a:r>
            <a:endParaRPr lang="ru-RU" altLang="ru-RU" sz="24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792163"/>
          </a:xfrm>
        </p:spPr>
        <p:txBody>
          <a:bodyPr/>
          <a:lstStyle/>
          <a:p>
            <a:pPr>
              <a:defRPr/>
            </a:pPr>
            <a:r>
              <a:rPr lang="ru-RU" altLang="ru-RU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Профилактика туберкулеза</a:t>
            </a:r>
            <a:endParaRPr lang="ru-RU" altLang="ru-RU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5761038" cy="5040312"/>
          </a:xfrm>
        </p:spPr>
        <p:txBody>
          <a:bodyPr/>
          <a:lstStyle/>
          <a:p>
            <a:r>
              <a:rPr lang="ru-RU" altLang="ru-RU" sz="2400" smtClean="0">
                <a:solidFill>
                  <a:schemeClr val="bg1"/>
                </a:solidFill>
                <a:latin typeface="Arial" charset="0"/>
              </a:rPr>
              <a:t>Предупреждение инфицирования МБТ детей</a:t>
            </a:r>
            <a:endParaRPr lang="en-US" altLang="ru-RU" sz="2400" smtClean="0">
              <a:solidFill>
                <a:schemeClr val="bg1"/>
              </a:solidFill>
              <a:latin typeface="Arial" charset="0"/>
            </a:endParaRPr>
          </a:p>
          <a:p>
            <a:r>
              <a:rPr lang="ru-RU" altLang="ru-RU" sz="1200" smtClean="0">
                <a:solidFill>
                  <a:schemeClr val="bg1"/>
                </a:solidFill>
                <a:latin typeface="Arial" charset="0"/>
              </a:rPr>
              <a:t>Туберкулиновая проба, туберкулинодиагностика, tuberculin skin-test, PPD test – метод исследования напряженности иммунитета к возбудителю туберкулеза с помощью оценки реакции на туберкулин (препарат из микобактерий). Есть два варианта туберкулиновой пробы[1]:</a:t>
            </a:r>
          </a:p>
          <a:p>
            <a:endParaRPr lang="ru-RU" altLang="ru-RU" sz="1200" smtClean="0">
              <a:solidFill>
                <a:schemeClr val="bg1"/>
              </a:solidFill>
              <a:latin typeface="Arial" charset="0"/>
            </a:endParaRPr>
          </a:p>
          <a:p>
            <a:r>
              <a:rPr lang="ru-RU" altLang="ru-RU" sz="1200" smtClean="0">
                <a:solidFill>
                  <a:schemeClr val="bg1"/>
                </a:solidFill>
                <a:latin typeface="Arial" charset="0"/>
              </a:rPr>
              <a:t>Проба Пирке — накожный тест, в котором раствор туберкулина наносится на повреждённую кожу.</a:t>
            </a:r>
          </a:p>
          <a:p>
            <a:r>
              <a:rPr lang="ru-RU" altLang="ru-RU" sz="1200" smtClean="0">
                <a:solidFill>
                  <a:schemeClr val="bg1"/>
                </a:solidFill>
                <a:latin typeface="Arial" charset="0"/>
              </a:rPr>
              <a:t>Проба Манту — внутрикожный тест, при котором раствор туберкулина вводится внутрикожно.</a:t>
            </a:r>
          </a:p>
          <a:p>
            <a:r>
              <a:rPr lang="ru-RU" altLang="ru-RU" sz="1200" smtClean="0">
                <a:solidFill>
                  <a:schemeClr val="bg1"/>
                </a:solidFill>
                <a:latin typeface="Arial" charset="0"/>
              </a:rPr>
              <a:t>Привлекательность кожных туберкулиновых тестов определяется простотой их выполнения, низкой стоимостью, доступностью их проведения и учета[2].</a:t>
            </a:r>
          </a:p>
          <a:p>
            <a:endParaRPr lang="ru-RU" altLang="ru-RU" sz="1200" smtClean="0">
              <a:solidFill>
                <a:schemeClr val="bg1"/>
              </a:solidFill>
              <a:latin typeface="Arial" charset="0"/>
            </a:endParaRPr>
          </a:p>
          <a:p>
            <a:r>
              <a:rPr lang="ru-RU" altLang="ru-RU" sz="1200" smtClean="0">
                <a:solidFill>
                  <a:schemeClr val="bg1"/>
                </a:solidFill>
                <a:latin typeface="Arial" charset="0"/>
              </a:rPr>
              <a:t>Проба Манту является мерой риска туберкулёза в будущем, показывает уровень гиперчувствительности к туберкулину, но не сообщает о напряжённости иммунитета к туберкулёзу. (Нет никакой корреляции между размерами папулы и наличием активного туберкулёза, также нет корреляции размера папулы со степенью защиты от туберкулёза после вакцинации БЦЖ.) В популяции 2% людей нечувствительны к туберкулину</a:t>
            </a:r>
            <a:endParaRPr lang="en-US" altLang="ru-RU" sz="1200" smtClean="0">
              <a:solidFill>
                <a:schemeClr val="bg1"/>
              </a:solidFill>
              <a:latin typeface="Arial" charset="0"/>
            </a:endParaRPr>
          </a:p>
          <a:p>
            <a:endParaRPr lang="en-US" altLang="ru-RU" sz="2400" smtClean="0">
              <a:solidFill>
                <a:schemeClr val="bg1"/>
              </a:solidFill>
              <a:latin typeface="Arial" charset="0"/>
            </a:endParaRPr>
          </a:p>
          <a:p>
            <a:endParaRPr lang="en-US" altLang="ru-RU" sz="2400" smtClean="0">
              <a:solidFill>
                <a:schemeClr val="bg1"/>
              </a:solidFill>
              <a:latin typeface="Arial" charset="0"/>
            </a:endParaRPr>
          </a:p>
          <a:p>
            <a:endParaRPr lang="en-US" altLang="ru-RU" sz="2400" smtClean="0">
              <a:solidFill>
                <a:schemeClr val="bg1"/>
              </a:solidFill>
              <a:latin typeface="Arial" charset="0"/>
            </a:endParaRPr>
          </a:p>
          <a:p>
            <a:endParaRPr lang="en-US" altLang="ru-RU" sz="2400" smtClean="0">
              <a:solidFill>
                <a:schemeClr val="bg1"/>
              </a:solidFill>
              <a:latin typeface="Arial" charset="0"/>
            </a:endParaRPr>
          </a:p>
          <a:p>
            <a:endParaRPr lang="en-US" altLang="ru-RU" sz="2400" smtClean="0">
              <a:solidFill>
                <a:schemeClr val="bg1"/>
              </a:solidFill>
              <a:latin typeface="Arial" charset="0"/>
            </a:endParaRPr>
          </a:p>
          <a:p>
            <a:endParaRPr lang="en-US" altLang="ru-RU" sz="2400" smtClean="0">
              <a:solidFill>
                <a:schemeClr val="bg1"/>
              </a:solidFill>
              <a:latin typeface="Arial" charset="0"/>
            </a:endParaRPr>
          </a:p>
          <a:p>
            <a:endParaRPr lang="en-US" altLang="ru-RU" sz="2400" smtClean="0">
              <a:solidFill>
                <a:schemeClr val="bg1"/>
              </a:solidFill>
              <a:latin typeface="Arial" charset="0"/>
            </a:endParaRPr>
          </a:p>
          <a:p>
            <a:endParaRPr lang="en-US" altLang="ru-RU" sz="2400" smtClean="0">
              <a:solidFill>
                <a:schemeClr val="bg1"/>
              </a:solidFill>
              <a:latin typeface="Arial" charset="0"/>
            </a:endParaRPr>
          </a:p>
          <a:p>
            <a:endParaRPr lang="ru-RU" altLang="ru-RU" sz="2400" smtClean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20000"/>
              </a:lnSpc>
              <a:buFontTx/>
              <a:buNone/>
            </a:pPr>
            <a:endParaRPr lang="ru-RU" altLang="ru-RU" sz="2400" smtClean="0">
              <a:solidFill>
                <a:schemeClr val="bg1"/>
              </a:solidFill>
              <a:latin typeface="Arial" charset="0"/>
            </a:endParaRPr>
          </a:p>
          <a:p>
            <a:r>
              <a:rPr lang="ru-RU" altLang="ru-RU" sz="2400" smtClean="0">
                <a:solidFill>
                  <a:schemeClr val="bg1"/>
                </a:solidFill>
                <a:latin typeface="Arial" charset="0"/>
              </a:rPr>
              <a:t>Предупреждение возникновения заболеваний вторичным туберкулезом у инфицированных лиц</a:t>
            </a:r>
          </a:p>
          <a:p>
            <a:pPr>
              <a:lnSpc>
                <a:spcPct val="20000"/>
              </a:lnSpc>
              <a:buFontTx/>
              <a:buNone/>
            </a:pPr>
            <a:endParaRPr lang="ru-RU" altLang="ru-RU" sz="2400" smtClean="0">
              <a:solidFill>
                <a:schemeClr val="bg1"/>
              </a:solidFill>
              <a:latin typeface="Arial" charset="0"/>
            </a:endParaRPr>
          </a:p>
          <a:p>
            <a:r>
              <a:rPr lang="ru-RU" altLang="ru-RU" sz="2400" smtClean="0">
                <a:solidFill>
                  <a:schemeClr val="bg1"/>
                </a:solidFill>
                <a:latin typeface="Arial" charset="0"/>
              </a:rPr>
              <a:t>Проведение  в масштабах государства экономических и гигиенических мероприятий (оздоровление окружающей среды, улучшение материального благосостояния населения, питания, жилищно-бытовых условий, условий труда, культивирование и создание условий для здорового образа жизни)</a:t>
            </a:r>
            <a:endParaRPr lang="ru-RU" altLang="ru-RU" sz="2400" b="1" smtClean="0">
              <a:solidFill>
                <a:schemeClr val="bg1"/>
              </a:solidFill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1268413"/>
            <a:ext cx="28575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ъект 2"/>
          <p:cNvSpPr>
            <a:spLocks noGrp="1"/>
          </p:cNvSpPr>
          <p:nvPr>
            <p:ph idx="1"/>
          </p:nvPr>
        </p:nvSpPr>
        <p:spPr>
          <a:xfrm>
            <a:off x="685800" y="404813"/>
            <a:ext cx="7772400" cy="5691187"/>
          </a:xfrm>
        </p:spPr>
        <p:txBody>
          <a:bodyPr/>
          <a:lstStyle/>
          <a:p>
            <a:r>
              <a:rPr lang="ru-RU" sz="1400" smtClean="0">
                <a:solidFill>
                  <a:schemeClr val="bg1"/>
                </a:solidFill>
              </a:rPr>
              <a:t>Предупреждение возникновения заболеваний вторичным туберкулезом у инфицированных лиц</a:t>
            </a:r>
          </a:p>
          <a:p>
            <a:r>
              <a:rPr lang="ru-RU" sz="1400" smtClean="0">
                <a:solidFill>
                  <a:schemeClr val="bg1"/>
                </a:solidFill>
              </a:rPr>
              <a:t>Флюорография ежегодно проводимая в поликлиникой, позволяет выявить туберкулез на ранних стадиях</a:t>
            </a:r>
          </a:p>
          <a:p>
            <a:endParaRPr lang="ru-RU" sz="1400" smtClean="0">
              <a:solidFill>
                <a:schemeClr val="bg1"/>
              </a:solidFill>
            </a:endParaRPr>
          </a:p>
          <a:p>
            <a:endParaRPr lang="ru-RU" sz="1400" smtClean="0">
              <a:solidFill>
                <a:schemeClr val="bg1"/>
              </a:solidFill>
            </a:endParaRPr>
          </a:p>
          <a:p>
            <a:endParaRPr lang="ru-RU" sz="1400" smtClean="0">
              <a:solidFill>
                <a:schemeClr val="bg1"/>
              </a:solidFill>
            </a:endParaRPr>
          </a:p>
          <a:p>
            <a:endParaRPr lang="ru-RU" sz="1400" smtClean="0">
              <a:solidFill>
                <a:schemeClr val="bg1"/>
              </a:solidFill>
            </a:endParaRPr>
          </a:p>
          <a:p>
            <a:endParaRPr lang="ru-RU" sz="1400" smtClean="0">
              <a:solidFill>
                <a:schemeClr val="bg1"/>
              </a:solidFill>
            </a:endParaRPr>
          </a:p>
          <a:p>
            <a:endParaRPr lang="ru-RU" sz="1400" smtClean="0">
              <a:solidFill>
                <a:schemeClr val="bg1"/>
              </a:solidFill>
            </a:endParaRPr>
          </a:p>
          <a:p>
            <a:endParaRPr lang="ru-RU" sz="1400" smtClean="0">
              <a:solidFill>
                <a:schemeClr val="bg1"/>
              </a:solidFill>
            </a:endParaRPr>
          </a:p>
          <a:p>
            <a:endParaRPr lang="ru-RU" sz="1400" smtClean="0">
              <a:solidFill>
                <a:schemeClr val="bg1"/>
              </a:solidFill>
            </a:endParaRPr>
          </a:p>
          <a:p>
            <a:endParaRPr lang="ru-RU" sz="1400" smtClean="0">
              <a:solidFill>
                <a:schemeClr val="bg1"/>
              </a:solidFill>
            </a:endParaRPr>
          </a:p>
          <a:p>
            <a:endParaRPr lang="ru-RU" sz="1400" smtClean="0">
              <a:solidFill>
                <a:schemeClr val="bg1"/>
              </a:solidFill>
            </a:endParaRPr>
          </a:p>
          <a:p>
            <a:endParaRPr lang="ru-RU" sz="1400" smtClean="0">
              <a:solidFill>
                <a:schemeClr val="bg1"/>
              </a:solidFill>
            </a:endParaRPr>
          </a:p>
          <a:p>
            <a:endParaRPr lang="ru-RU" sz="1400" smtClean="0">
              <a:solidFill>
                <a:schemeClr val="bg1"/>
              </a:solidFill>
            </a:endParaRPr>
          </a:p>
          <a:p>
            <a:endParaRPr lang="ru-RU" sz="1400" smtClean="0">
              <a:solidFill>
                <a:schemeClr val="bg1"/>
              </a:solidFill>
            </a:endParaRPr>
          </a:p>
          <a:p>
            <a:endParaRPr lang="ru-RU" sz="1400" smtClean="0">
              <a:solidFill>
                <a:schemeClr val="bg1"/>
              </a:solidFill>
            </a:endParaRPr>
          </a:p>
          <a:p>
            <a:r>
              <a:rPr lang="ru-RU" sz="1400" smtClean="0">
                <a:solidFill>
                  <a:schemeClr val="bg1"/>
                </a:solidFill>
              </a:rPr>
              <a:t>Проведение  в масштабах государства экономических и гигиенических мероприятий (оздоровление окружающей среды, улучшение материального благосостояния населения, питания, жилищно-бытовых условий, условий труда, культивирование и создание условий для здорового образа жизни)</a:t>
            </a:r>
          </a:p>
          <a:p>
            <a:endParaRPr lang="ru-RU" sz="1200" smtClean="0"/>
          </a:p>
        </p:txBody>
      </p:sp>
      <p:pic>
        <p:nvPicPr>
          <p:cNvPr id="614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1484313"/>
            <a:ext cx="5414963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ru-RU" altLang="ru-RU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Профилактика туберкулеза</a:t>
            </a:r>
            <a:endParaRPr lang="ru-RU" altLang="ru-RU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953000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 smtClean="0"/>
              <a:t>   </a:t>
            </a:r>
            <a:r>
              <a:rPr lang="ru-RU" altLang="ru-RU" smtClean="0">
                <a:solidFill>
                  <a:schemeClr val="bg1"/>
                </a:solidFill>
              </a:rPr>
              <a:t>Вторая группа мероприятий направлена на уменьшение резервуара туберкулезной инфекции и включает</a:t>
            </a:r>
          </a:p>
          <a:p>
            <a:r>
              <a:rPr lang="ru-RU" altLang="ru-RU" sz="2800" b="1" i="1" smtClean="0">
                <a:solidFill>
                  <a:schemeClr val="bg1"/>
                </a:solidFill>
              </a:rPr>
              <a:t>Ранее выявление больных</a:t>
            </a:r>
          </a:p>
          <a:p>
            <a:r>
              <a:rPr lang="ru-RU" altLang="ru-RU" sz="2800" b="1" i="1" smtClean="0">
                <a:solidFill>
                  <a:schemeClr val="bg1"/>
                </a:solidFill>
              </a:rPr>
              <a:t>Лечение больных</a:t>
            </a:r>
          </a:p>
          <a:p>
            <a:r>
              <a:rPr lang="ru-RU" altLang="ru-RU" sz="2800" b="1" i="1" smtClean="0">
                <a:solidFill>
                  <a:schemeClr val="bg1"/>
                </a:solidFill>
              </a:rPr>
              <a:t>Проведение санитарно-гигиенических и противоэпидемических мероприятий в очагах туберкулеза по месту жительства, работы и обучения больных</a:t>
            </a:r>
          </a:p>
          <a:p>
            <a:r>
              <a:rPr lang="ru-RU" altLang="ru-RU" sz="2800" b="1" i="1" smtClean="0">
                <a:solidFill>
                  <a:schemeClr val="bg1"/>
                </a:solidFill>
              </a:rPr>
              <a:t>Санитарно-ветеринарные меры</a:t>
            </a:r>
            <a:endParaRPr lang="ru-RU" altLang="ru-RU" smtClean="0"/>
          </a:p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mtClean="0">
                <a:solidFill>
                  <a:schemeClr val="bg1"/>
                </a:solidFill>
              </a:rPr>
              <a:t>Все очаги туберкулеза по степени эпидемиологической опасности делятся на 3 группы: </a:t>
            </a:r>
            <a:r>
              <a:rPr lang="ru-RU" altLang="ru-RU" b="1" i="1" smtClean="0">
                <a:solidFill>
                  <a:schemeClr val="bg1"/>
                </a:solidFill>
              </a:rPr>
              <a:t>опасные, менее опасные и благополучные</a:t>
            </a:r>
            <a:endParaRPr lang="ru-RU" altLang="ru-RU" b="1" i="1" smtClean="0"/>
          </a:p>
        </p:txBody>
      </p:sp>
      <p:sp>
        <p:nvSpPr>
          <p:cNvPr id="10547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altLang="ru-RU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Профилактика туберкулеза</a:t>
            </a:r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ru-RU" altLang="ru-RU" sz="400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Комплекс противоэпидемических мероприятий</a:t>
            </a:r>
            <a:endParaRPr lang="ru-RU" altLang="ru-RU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305800" cy="4724400"/>
          </a:xfrm>
        </p:spPr>
        <p:txBody>
          <a:bodyPr/>
          <a:lstStyle/>
          <a:p>
            <a:pPr>
              <a:buFont typeface="Marlett" pitchFamily="2" charset="2"/>
              <a:buChar char="n"/>
            </a:pPr>
            <a:r>
              <a:rPr lang="ru-RU" altLang="ru-RU" sz="2000" smtClean="0">
                <a:solidFill>
                  <a:schemeClr val="bg1"/>
                </a:solidFill>
                <a:latin typeface="Arial" charset="0"/>
              </a:rPr>
              <a:t>Обязательная госпитализация больного после установления диагноза и его лечение до получения стойкой ремиссии</a:t>
            </a:r>
          </a:p>
          <a:p>
            <a:pPr>
              <a:lnSpc>
                <a:spcPct val="55000"/>
              </a:lnSpc>
              <a:buFont typeface="Marlett" pitchFamily="2" charset="2"/>
              <a:buNone/>
            </a:pPr>
            <a:endParaRPr lang="ru-RU" altLang="ru-RU" sz="2000" smtClean="0">
              <a:solidFill>
                <a:schemeClr val="bg1"/>
              </a:solidFill>
              <a:latin typeface="Arial" charset="0"/>
            </a:endParaRPr>
          </a:p>
          <a:p>
            <a:pPr>
              <a:buFont typeface="Marlett" pitchFamily="2" charset="2"/>
              <a:buChar char="n"/>
            </a:pPr>
            <a:r>
              <a:rPr lang="ru-RU" altLang="ru-RU" sz="2000" smtClean="0">
                <a:solidFill>
                  <a:schemeClr val="bg1"/>
                </a:solidFill>
                <a:latin typeface="Arial" charset="0"/>
              </a:rPr>
              <a:t>Проведение заключительной, а в последствии текущей  дезинфекции</a:t>
            </a:r>
          </a:p>
          <a:p>
            <a:pPr>
              <a:lnSpc>
                <a:spcPct val="55000"/>
              </a:lnSpc>
              <a:buFont typeface="Marlett" pitchFamily="2" charset="2"/>
              <a:buNone/>
            </a:pPr>
            <a:endParaRPr lang="ru-RU" altLang="ru-RU" sz="2000" smtClean="0">
              <a:solidFill>
                <a:schemeClr val="bg1"/>
              </a:solidFill>
              <a:latin typeface="Arial" charset="0"/>
            </a:endParaRPr>
          </a:p>
          <a:p>
            <a:pPr>
              <a:buFont typeface="Marlett" pitchFamily="2" charset="2"/>
              <a:buChar char="n"/>
            </a:pPr>
            <a:r>
              <a:rPr lang="ru-RU" altLang="ru-RU" sz="2000" smtClean="0">
                <a:solidFill>
                  <a:schemeClr val="bg1"/>
                </a:solidFill>
                <a:latin typeface="Arial" charset="0"/>
              </a:rPr>
              <a:t>Систематическое, длительное обследование лиц - контактных с больным</a:t>
            </a:r>
          </a:p>
          <a:p>
            <a:pPr>
              <a:lnSpc>
                <a:spcPct val="55000"/>
              </a:lnSpc>
              <a:buFont typeface="Marlett" pitchFamily="2" charset="2"/>
              <a:buNone/>
            </a:pPr>
            <a:endParaRPr lang="ru-RU" altLang="ru-RU" sz="2000" smtClean="0">
              <a:solidFill>
                <a:schemeClr val="bg1"/>
              </a:solidFill>
              <a:latin typeface="Arial" charset="0"/>
            </a:endParaRPr>
          </a:p>
          <a:p>
            <a:pPr>
              <a:buFont typeface="Marlett" pitchFamily="2" charset="2"/>
              <a:buChar char="n"/>
            </a:pPr>
            <a:r>
              <a:rPr lang="ru-RU" altLang="ru-RU" sz="2000" smtClean="0">
                <a:solidFill>
                  <a:schemeClr val="bg1"/>
                </a:solidFill>
                <a:latin typeface="Arial" charset="0"/>
              </a:rPr>
              <a:t>Вакцинация, ревакцинация и изоляция контактных</a:t>
            </a:r>
          </a:p>
          <a:p>
            <a:pPr>
              <a:lnSpc>
                <a:spcPct val="55000"/>
              </a:lnSpc>
              <a:buFont typeface="Marlett" pitchFamily="2" charset="2"/>
              <a:buChar char="n"/>
            </a:pPr>
            <a:endParaRPr lang="ru-RU" altLang="ru-RU" sz="2000" smtClean="0">
              <a:solidFill>
                <a:schemeClr val="bg1"/>
              </a:solidFill>
              <a:latin typeface="Arial" charset="0"/>
            </a:endParaRPr>
          </a:p>
          <a:p>
            <a:pPr>
              <a:buFont typeface="Marlett" pitchFamily="2" charset="2"/>
              <a:buChar char="n"/>
            </a:pPr>
            <a:r>
              <a:rPr lang="ru-RU" altLang="ru-RU" sz="2000" smtClean="0">
                <a:solidFill>
                  <a:schemeClr val="bg1"/>
                </a:solidFill>
                <a:latin typeface="Arial" charset="0"/>
              </a:rPr>
              <a:t>Химиопрофилактика контактных</a:t>
            </a:r>
          </a:p>
          <a:p>
            <a:pPr>
              <a:lnSpc>
                <a:spcPct val="55000"/>
              </a:lnSpc>
              <a:buFont typeface="Marlett" pitchFamily="2" charset="2"/>
              <a:buChar char="n"/>
            </a:pPr>
            <a:endParaRPr lang="ru-RU" altLang="ru-RU" sz="2000" smtClean="0">
              <a:solidFill>
                <a:schemeClr val="bg1"/>
              </a:solidFill>
              <a:latin typeface="Arial" charset="0"/>
            </a:endParaRPr>
          </a:p>
          <a:p>
            <a:pPr>
              <a:buFont typeface="Marlett" pitchFamily="2" charset="2"/>
              <a:buChar char="n"/>
            </a:pPr>
            <a:r>
              <a:rPr lang="ru-RU" altLang="ru-RU" sz="2000" smtClean="0">
                <a:solidFill>
                  <a:schemeClr val="bg1"/>
                </a:solidFill>
                <a:latin typeface="Arial" charset="0"/>
              </a:rPr>
              <a:t>Обучение санитарно-гигиеническим навыкам больного и его родственников</a:t>
            </a:r>
            <a:endParaRPr lang="ru-RU" altLang="ru-RU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ru-RU" altLang="ru-RU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Профилактика туберкулеза</a:t>
            </a:r>
            <a:endParaRPr lang="ru-RU" altLang="ru-RU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8229600" cy="4267200"/>
          </a:xfrm>
        </p:spPr>
        <p:txBody>
          <a:bodyPr/>
          <a:lstStyle/>
          <a:p>
            <a:r>
              <a:rPr lang="ru-RU" altLang="ru-RU" sz="2400" smtClean="0">
                <a:solidFill>
                  <a:schemeClr val="bg1"/>
                </a:solidFill>
                <a:latin typeface="Arial" charset="0"/>
              </a:rPr>
              <a:t>Комплекс противоэпидемических мероприятий проводится</a:t>
            </a:r>
            <a:r>
              <a:rPr lang="ru-RU" altLang="ru-RU" smtClean="0">
                <a:solidFill>
                  <a:schemeClr val="bg1"/>
                </a:solidFill>
              </a:rPr>
              <a:t> </a:t>
            </a:r>
            <a:r>
              <a:rPr lang="ru-RU" altLang="ru-RU" b="1" smtClean="0">
                <a:solidFill>
                  <a:schemeClr val="bg1"/>
                </a:solidFill>
              </a:rPr>
              <a:t>и по месту работы больных</a:t>
            </a:r>
          </a:p>
          <a:p>
            <a:pPr>
              <a:lnSpc>
                <a:spcPct val="55000"/>
              </a:lnSpc>
              <a:buFontTx/>
              <a:buNone/>
            </a:pPr>
            <a:endParaRPr lang="ru-RU" altLang="ru-RU" b="1" smtClean="0">
              <a:solidFill>
                <a:schemeClr val="bg1"/>
              </a:solidFill>
            </a:endParaRPr>
          </a:p>
          <a:p>
            <a:r>
              <a:rPr lang="ru-RU" altLang="ru-RU" sz="2400" b="1" smtClean="0">
                <a:solidFill>
                  <a:schemeClr val="bg1"/>
                </a:solidFill>
                <a:latin typeface="Arial" charset="0"/>
              </a:rPr>
              <a:t>Важным мероприятием является недопущение к работе больных - работников детских учреждений, общественного питания и пищевой промышленности, аптек, фармзаводов, водопроводных сооружений, работников сферы коммунальных услуг, транспорта, медицинских учреждений</a:t>
            </a:r>
            <a:endParaRPr lang="ru-RU" altLang="ru-RU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3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400" b="1" i="0" u="none" strike="noStrike" cap="none" normalizeH="0" baseline="0" smtClean="0">
            <a:ln>
              <a:noFill/>
            </a:ln>
            <a:solidFill>
              <a:schemeClr val="folHlink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-5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400" b="1" i="0" u="none" strike="noStrike" cap="none" normalizeH="0" baseline="0" smtClean="0">
            <a:ln>
              <a:noFill/>
            </a:ln>
            <a:solidFill>
              <a:schemeClr val="folHlink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-5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Office\Шаблоны\Дизайны презентаций\Румянец.pot</Template>
  <TotalTime>1266</TotalTime>
  <Words>974</Words>
  <Application>Microsoft Office PowerPoint</Application>
  <PresentationFormat>Экран (4:3)</PresentationFormat>
  <Paragraphs>157</Paragraphs>
  <Slides>24</Slides>
  <Notes>23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4" baseType="lpstr">
      <vt:lpstr>Times New Roman</vt:lpstr>
      <vt:lpstr>Arial</vt:lpstr>
      <vt:lpstr>Franklin Gothic Medium</vt:lpstr>
      <vt:lpstr>Comic Sans MS</vt:lpstr>
      <vt:lpstr>Marlett</vt:lpstr>
      <vt:lpstr>Times NR Cyr MT</vt:lpstr>
      <vt:lpstr>Arial Narrow</vt:lpstr>
      <vt:lpstr>Courier</vt:lpstr>
      <vt:lpstr>Arial Black</vt:lpstr>
      <vt:lpstr>Оформление по умолчанию</vt:lpstr>
      <vt:lpstr>Слайд 1</vt:lpstr>
      <vt:lpstr>Туберкулез так же стар, как и человек</vt:lpstr>
      <vt:lpstr>Стоимость случая выявленного туберкулеза</vt:lpstr>
      <vt:lpstr>Профилактика туберкулеза</vt:lpstr>
      <vt:lpstr>Слайд 5</vt:lpstr>
      <vt:lpstr>Профилактика туберкулеза</vt:lpstr>
      <vt:lpstr>Профилактика туберкулеза</vt:lpstr>
      <vt:lpstr>Комплекс противоэпидемических мероприятий</vt:lpstr>
      <vt:lpstr>Профилактика туберкулеза</vt:lpstr>
      <vt:lpstr>Профилактика туберкулеза</vt:lpstr>
      <vt:lpstr>СП 3.1.1295-03</vt:lpstr>
      <vt:lpstr>СП 3.1.1295-03</vt:lpstr>
      <vt:lpstr>СП 3.1.1295-03</vt:lpstr>
      <vt:lpstr>СП 3.1.1295-03</vt:lpstr>
      <vt:lpstr>В очаге</vt:lpstr>
      <vt:lpstr>Слайд 16</vt:lpstr>
      <vt:lpstr>Основным средством,  направленным на разрыв   механизма передачи возбудителя, является дезинфекция</vt:lpstr>
      <vt:lpstr>Слайд 18</vt:lpstr>
      <vt:lpstr>Больной и лица, с ним проживающие должны знать</vt:lpstr>
      <vt:lpstr>Больной и лица, с ним проживающие, должны знать</vt:lpstr>
      <vt:lpstr>Содержание обследования, бесед и рекомендаций должно обязательно отвечать требованиям медицинской этики</vt:lpstr>
      <vt:lpstr>Профилактические мероприятия в очаге</vt:lpstr>
      <vt:lpstr>Профилактические мероприятия в очаге</vt:lpstr>
      <vt:lpstr>Профилактические мероприятия в очаге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Профилактика туберкулеза</dc:title>
  <dc:creator>USER</dc:creator>
  <cp:lastModifiedBy>Ludmila</cp:lastModifiedBy>
  <cp:revision>20</cp:revision>
  <dcterms:created xsi:type="dcterms:W3CDTF">2003-08-20T07:13:25Z</dcterms:created>
  <dcterms:modified xsi:type="dcterms:W3CDTF">2021-10-18T10:34:49Z</dcterms:modified>
</cp:coreProperties>
</file>